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6858000" cx="12192000"/>
  <p:notesSz cx="7315200" cy="9601200"/>
  <p:embeddedFontLst>
    <p:embeddedFont>
      <p:font typeface="Garamond"/>
      <p:regular r:id="rId36"/>
      <p:bold r:id="rId37"/>
      <p:italic r:id="rId38"/>
      <p:boldItalic r:id="rId39"/>
    </p:embeddedFont>
    <p:embeddedFont>
      <p:font typeface="Short Stack"/>
      <p:regular r:id="rId40"/>
    </p:embeddedFont>
    <p:embeddedFont>
      <p:font typeface="Helvetica Neue"/>
      <p:bold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43" roundtripDataSignature="AMtx7mjZULzXV9ybO9ePAW3IKiTfDPlM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ShortStack-regular.fntdata"/><Relationship Id="rId20" Type="http://schemas.openxmlformats.org/officeDocument/2006/relationships/slide" Target="slides/slide15.xml"/><Relationship Id="rId42" Type="http://schemas.openxmlformats.org/officeDocument/2006/relationships/font" Target="fonts/HelveticaNeue-boldItalic.fntdata"/><Relationship Id="rId41" Type="http://schemas.openxmlformats.org/officeDocument/2006/relationships/font" Target="fonts/HelveticaNeue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customschemas.google.com/relationships/presentationmetadata" Target="meta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Garamond-bold.fntdata"/><Relationship Id="rId14" Type="http://schemas.openxmlformats.org/officeDocument/2006/relationships/slide" Target="slides/slide9.xml"/><Relationship Id="rId36" Type="http://schemas.openxmlformats.org/officeDocument/2006/relationships/font" Target="fonts/Garamond-regular.fntdata"/><Relationship Id="rId17" Type="http://schemas.openxmlformats.org/officeDocument/2006/relationships/slide" Target="slides/slide12.xml"/><Relationship Id="rId39" Type="http://schemas.openxmlformats.org/officeDocument/2006/relationships/font" Target="fonts/Garamond-boldItalic.fntdata"/><Relationship Id="rId16" Type="http://schemas.openxmlformats.org/officeDocument/2006/relationships/slide" Target="slides/slide11.xml"/><Relationship Id="rId38" Type="http://schemas.openxmlformats.org/officeDocument/2006/relationships/font" Target="fonts/Garamond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143829" y="0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3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3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3" name="Google Shape;93;p1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1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2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2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3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4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5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5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6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1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8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66" name="Google Shape;266;p19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9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74" name="Google Shape;274;p20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Bifocal patients had stereopsis measured through their bifocal segment. </a:t>
            </a:r>
            <a:endParaRPr/>
          </a:p>
        </p:txBody>
      </p:sp>
      <p:sp>
        <p:nvSpPr>
          <p:cNvPr id="275" name="Google Shape;275;p20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82" name="Google Shape;282;p21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21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90" name="Google Shape;290;p22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22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3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23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4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2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9" name="Google Shape;319;p25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25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6" name="Google Shape;326;p26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26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7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2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8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2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51" name="Google Shape;351;p29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29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0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3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4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66" name="Google Shape;366;p31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31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  <a:noFill/>
          <a:ln>
            <a:noFill/>
          </a:ln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6:notes"/>
          <p:cNvSpPr txBox="1"/>
          <p:nvPr>
            <p:ph idx="12" type="sldNum"/>
          </p:nvPr>
        </p:nvSpPr>
        <p:spPr>
          <a:xfrm>
            <a:off x="4143829" y="9119891"/>
            <a:ext cx="3170162" cy="479227"/>
          </a:xfrm>
          <a:prstGeom prst="rect">
            <a:avLst/>
          </a:prstGeom>
          <a:noFill/>
          <a:ln>
            <a:noFill/>
          </a:ln>
        </p:spPr>
        <p:txBody>
          <a:bodyPr anchorCtr="0" anchor="b" bIns="48325" lIns="96650" spcFirstLastPara="1" rIns="96650" wrap="square" tIns="483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7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8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9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9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:notes"/>
          <p:cNvSpPr txBox="1"/>
          <p:nvPr>
            <p:ph idx="1" type="body"/>
          </p:nvPr>
        </p:nvSpPr>
        <p:spPr>
          <a:xfrm>
            <a:off x="731763" y="4560988"/>
            <a:ext cx="5851676" cy="4319289"/>
          </a:xfrm>
          <a:prstGeom prst="rect">
            <a:avLst/>
          </a:prstGeom>
        </p:spPr>
        <p:txBody>
          <a:bodyPr anchorCtr="0" anchor="t" bIns="48325" lIns="96650" spcFirstLastPara="1" rIns="96650" wrap="square" tIns="483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0:notes"/>
          <p:cNvSpPr/>
          <p:nvPr>
            <p:ph idx="2" type="sldImg"/>
          </p:nvPr>
        </p:nvSpPr>
        <p:spPr>
          <a:xfrm>
            <a:off x="457200" y="720725"/>
            <a:ext cx="6400800" cy="36004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/>
          <p:nvPr>
            <p:ph type="ctrTitle"/>
          </p:nvPr>
        </p:nvSpPr>
        <p:spPr>
          <a:xfrm>
            <a:off x="1219201" y="1524000"/>
            <a:ext cx="10164233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3"/>
          <p:cNvSpPr txBox="1"/>
          <p:nvPr>
            <p:ph idx="1" type="subTitle"/>
          </p:nvPr>
        </p:nvSpPr>
        <p:spPr>
          <a:xfrm>
            <a:off x="2641600" y="3962400"/>
            <a:ext cx="8737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560"/>
              </a:spcBef>
              <a:spcAft>
                <a:spcPts val="0"/>
              </a:spcAft>
              <a:buSzPts val="1820"/>
              <a:buFont typeface="Noto Sans Symbols"/>
              <a:buNone/>
              <a:defRPr sz="2800"/>
            </a:lvl1pPr>
            <a:lvl2pPr lvl="1" algn="l">
              <a:spcBef>
                <a:spcPts val="360"/>
              </a:spcBef>
              <a:spcAft>
                <a:spcPts val="0"/>
              </a:spcAft>
              <a:buSzPts val="1080"/>
              <a:buChar char="❑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260"/>
              <a:buChar char="❑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9pPr>
          </a:lstStyle>
          <a:p/>
        </p:txBody>
      </p:sp>
      <p:sp>
        <p:nvSpPr>
          <p:cNvPr id="18" name="Google Shape;18;p33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9" name="Google Shape;19;p33"/>
          <p:cNvSpPr txBox="1"/>
          <p:nvPr>
            <p:ph idx="11" type="ftr"/>
          </p:nvPr>
        </p:nvSpPr>
        <p:spPr>
          <a:xfrm>
            <a:off x="4165600" y="6243638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0" name="Google Shape;20;p33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33"/>
          <p:cNvSpPr/>
          <p:nvPr/>
        </p:nvSpPr>
        <p:spPr>
          <a:xfrm>
            <a:off x="812800" y="1219200"/>
            <a:ext cx="10566400" cy="914400"/>
          </a:xfrm>
          <a:custGeom>
            <a:rect b="b" l="l" r="r" t="t"/>
            <a:pathLst>
              <a:path extrusionOk="0" h="1000" w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cap="flat" cmpd="sng" w="25400">
            <a:solidFill>
              <a:schemeClr val="accen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2" name="Google Shape;22;p33"/>
          <p:cNvCxnSpPr/>
          <p:nvPr/>
        </p:nvCxnSpPr>
        <p:spPr>
          <a:xfrm>
            <a:off x="2641601" y="3962400"/>
            <a:ext cx="8682567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2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2"/>
          <p:cNvSpPr txBox="1"/>
          <p:nvPr>
            <p:ph idx="1" type="body"/>
          </p:nvPr>
        </p:nvSpPr>
        <p:spPr>
          <a:xfrm rot="5400000">
            <a:off x="3830638" y="-1620836"/>
            <a:ext cx="4530725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297180" lvl="1" marL="914400" algn="l">
              <a:spcBef>
                <a:spcPts val="360"/>
              </a:spcBef>
              <a:spcAft>
                <a:spcPts val="0"/>
              </a:spcAft>
              <a:buSzPts val="1080"/>
              <a:buChar char="❑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❑"/>
              <a:defRPr/>
            </a:lvl4pPr>
            <a:lvl5pPr indent="-314325" lvl="4" marL="22860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5pPr>
            <a:lvl6pPr indent="-314325" lvl="5" marL="27432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6pPr>
            <a:lvl7pPr indent="-314325" lvl="6" marL="32004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7pPr>
            <a:lvl8pPr indent="-314325" lvl="7" marL="36576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8pPr>
            <a:lvl9pPr indent="-314325" lvl="8" marL="41148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9pPr>
          </a:lstStyle>
          <a:p/>
        </p:txBody>
      </p:sp>
      <p:sp>
        <p:nvSpPr>
          <p:cNvPr id="77" name="Google Shape;77;p42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8" name="Google Shape;78;p42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9" name="Google Shape;79;p42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3"/>
          <p:cNvSpPr txBox="1"/>
          <p:nvPr>
            <p:ph type="title"/>
          </p:nvPr>
        </p:nvSpPr>
        <p:spPr>
          <a:xfrm rot="5400000">
            <a:off x="7284244" y="1832769"/>
            <a:ext cx="5853112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3"/>
          <p:cNvSpPr txBox="1"/>
          <p:nvPr>
            <p:ph idx="1" type="body"/>
          </p:nvPr>
        </p:nvSpPr>
        <p:spPr>
          <a:xfrm rot="5400000">
            <a:off x="1696244" y="-808831"/>
            <a:ext cx="5853112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297180" lvl="1" marL="914400" algn="l">
              <a:spcBef>
                <a:spcPts val="360"/>
              </a:spcBef>
              <a:spcAft>
                <a:spcPts val="0"/>
              </a:spcAft>
              <a:buSzPts val="1080"/>
              <a:buChar char="❑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❑"/>
              <a:defRPr/>
            </a:lvl4pPr>
            <a:lvl5pPr indent="-314325" lvl="4" marL="22860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5pPr>
            <a:lvl6pPr indent="-314325" lvl="5" marL="27432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6pPr>
            <a:lvl7pPr indent="-314325" lvl="6" marL="32004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7pPr>
            <a:lvl8pPr indent="-314325" lvl="7" marL="36576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8pPr>
            <a:lvl9pPr indent="-314325" lvl="8" marL="41148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9pPr>
          </a:lstStyle>
          <a:p/>
        </p:txBody>
      </p:sp>
      <p:sp>
        <p:nvSpPr>
          <p:cNvPr id="83" name="Google Shape;83;p43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4" name="Google Shape;84;p43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5" name="Google Shape;85;p43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able" type="tbl">
  <p:cSld name="TABLE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4"/>
          <p:cNvSpPr txBox="1"/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44"/>
          <p:cNvSpPr txBox="1"/>
          <p:nvPr>
            <p:ph idx="10" type="dt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9" name="Google Shape;89;p44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0" name="Google Shape;90;p44"/>
          <p:cNvSpPr txBox="1"/>
          <p:nvPr>
            <p:ph idx="12" type="sldNum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4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4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4170" lvl="0" marL="4572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1pPr>
            <a:lvl2pPr indent="-320040" lvl="1" marL="914400" algn="l">
              <a:spcBef>
                <a:spcPts val="480"/>
              </a:spcBef>
              <a:spcAft>
                <a:spcPts val="0"/>
              </a:spcAft>
              <a:buSzPts val="1440"/>
              <a:buChar char="❑"/>
              <a:defRPr sz="2400"/>
            </a:lvl2pPr>
            <a:lvl3pPr indent="-311150" lvl="2" marL="13716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❑"/>
              <a:defRPr sz="1800"/>
            </a:lvl4pPr>
            <a:lvl5pPr indent="-314325" lvl="4" marL="22860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5pPr>
            <a:lvl6pPr indent="-314325" lvl="5" marL="27432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6pPr>
            <a:lvl7pPr indent="-314325" lvl="6" marL="32004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7pPr>
            <a:lvl8pPr indent="-314325" lvl="7" marL="36576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8pPr>
            <a:lvl9pPr indent="-314325" lvl="8" marL="41148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/>
            </a:lvl9pPr>
          </a:lstStyle>
          <a:p/>
        </p:txBody>
      </p:sp>
      <p:sp>
        <p:nvSpPr>
          <p:cNvPr id="26" name="Google Shape;26;p34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7" name="Google Shape;27;p34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8" name="Google Shape;28;p34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5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5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2" name="Google Shape;32;p35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3" name="Google Shape;33;p35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6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6"/>
          <p:cNvSpPr txBox="1"/>
          <p:nvPr>
            <p:ph idx="1" type="body"/>
          </p:nvPr>
        </p:nvSpPr>
        <p:spPr>
          <a:xfrm>
            <a:off x="609600" y="1600201"/>
            <a:ext cx="5384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4170" lvl="0" marL="4572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1pPr>
            <a:lvl2pPr indent="-320040" lvl="1" marL="914400" algn="l">
              <a:spcBef>
                <a:spcPts val="480"/>
              </a:spcBef>
              <a:spcAft>
                <a:spcPts val="0"/>
              </a:spcAft>
              <a:buSzPts val="1440"/>
              <a:buChar char="❑"/>
              <a:defRPr sz="2400"/>
            </a:lvl2pPr>
            <a:lvl3pPr indent="-311150" lvl="2" marL="13716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❑"/>
              <a:defRPr sz="1800"/>
            </a:lvl4pPr>
            <a:lvl5pPr indent="-314325" lvl="4" marL="22860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5pPr>
            <a:lvl6pPr indent="-314325" lvl="5" marL="27432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6pPr>
            <a:lvl7pPr indent="-314325" lvl="6" marL="32004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7pPr>
            <a:lvl8pPr indent="-314325" lvl="7" marL="36576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8pPr>
            <a:lvl9pPr indent="-314325" lvl="8" marL="41148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9pPr>
          </a:lstStyle>
          <a:p/>
        </p:txBody>
      </p:sp>
      <p:sp>
        <p:nvSpPr>
          <p:cNvPr id="37" name="Google Shape;37;p36"/>
          <p:cNvSpPr txBox="1"/>
          <p:nvPr>
            <p:ph idx="2" type="body"/>
          </p:nvPr>
        </p:nvSpPr>
        <p:spPr>
          <a:xfrm>
            <a:off x="6197600" y="1600201"/>
            <a:ext cx="5384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4170" lvl="0" marL="4572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1pPr>
            <a:lvl2pPr indent="-320040" lvl="1" marL="914400" algn="l">
              <a:spcBef>
                <a:spcPts val="480"/>
              </a:spcBef>
              <a:spcAft>
                <a:spcPts val="0"/>
              </a:spcAft>
              <a:buSzPts val="1440"/>
              <a:buChar char="❑"/>
              <a:defRPr sz="2400"/>
            </a:lvl2pPr>
            <a:lvl3pPr indent="-311150" lvl="2" marL="13716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❑"/>
              <a:defRPr sz="1800"/>
            </a:lvl4pPr>
            <a:lvl5pPr indent="-314325" lvl="4" marL="22860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5pPr>
            <a:lvl6pPr indent="-314325" lvl="5" marL="27432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6pPr>
            <a:lvl7pPr indent="-314325" lvl="6" marL="32004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7pPr>
            <a:lvl8pPr indent="-314325" lvl="7" marL="36576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8pPr>
            <a:lvl9pPr indent="-314325" lvl="8" marL="4114800" algn="l">
              <a:spcBef>
                <a:spcPts val="360"/>
              </a:spcBef>
              <a:spcAft>
                <a:spcPts val="0"/>
              </a:spcAft>
              <a:buSzPts val="1350"/>
              <a:buChar char="▪"/>
              <a:defRPr sz="1800"/>
            </a:lvl9pPr>
          </a:lstStyle>
          <a:p/>
        </p:txBody>
      </p:sp>
      <p:sp>
        <p:nvSpPr>
          <p:cNvPr id="38" name="Google Shape;38;p36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9" name="Google Shape;39;p36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0" name="Google Shape;40;p36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7"/>
          <p:cNvSpPr txBox="1"/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7"/>
          <p:cNvSpPr txBox="1"/>
          <p:nvPr>
            <p:ph idx="1" type="body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080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1050"/>
              <a:buNone/>
              <a:defRPr sz="1400"/>
            </a:lvl9pPr>
          </a:lstStyle>
          <a:p/>
        </p:txBody>
      </p:sp>
      <p:sp>
        <p:nvSpPr>
          <p:cNvPr id="44" name="Google Shape;44;p37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5" name="Google Shape;45;p37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6" name="Google Shape;46;p37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8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8"/>
          <p:cNvSpPr txBox="1"/>
          <p:nvPr>
            <p:ph idx="1" type="body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2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12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9pPr>
          </a:lstStyle>
          <a:p/>
        </p:txBody>
      </p:sp>
      <p:sp>
        <p:nvSpPr>
          <p:cNvPr id="50" name="Google Shape;50;p38"/>
          <p:cNvSpPr txBox="1"/>
          <p:nvPr>
            <p:ph idx="2" type="body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7660" lvl="0" marL="4572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1pPr>
            <a:lvl2pPr indent="-304800" lvl="1" marL="914400" algn="l">
              <a:spcBef>
                <a:spcPts val="400"/>
              </a:spcBef>
              <a:spcAft>
                <a:spcPts val="0"/>
              </a:spcAft>
              <a:buSzPts val="1200"/>
              <a:buChar char="❑"/>
              <a:defRPr sz="2000"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 sz="1800"/>
            </a:lvl3pPr>
            <a:lvl4pPr indent="-299719" lvl="3" marL="1828800" algn="l">
              <a:spcBef>
                <a:spcPts val="320"/>
              </a:spcBef>
              <a:spcAft>
                <a:spcPts val="0"/>
              </a:spcAft>
              <a:buSzPts val="1120"/>
              <a:buChar char="❑"/>
              <a:defRPr sz="1600"/>
            </a:lvl4pPr>
            <a:lvl5pPr indent="-304800" lvl="4" marL="22860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5pPr>
            <a:lvl6pPr indent="-304800" lvl="5" marL="27432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6pPr>
            <a:lvl7pPr indent="-304800" lvl="6" marL="32004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7pPr>
            <a:lvl8pPr indent="-304800" lvl="7" marL="36576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8pPr>
            <a:lvl9pPr indent="-304800" lvl="8" marL="41148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9pPr>
          </a:lstStyle>
          <a:p/>
        </p:txBody>
      </p:sp>
      <p:sp>
        <p:nvSpPr>
          <p:cNvPr id="51" name="Google Shape;51;p38"/>
          <p:cNvSpPr txBox="1"/>
          <p:nvPr>
            <p:ph idx="3" type="body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2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12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200"/>
              <a:buNone/>
              <a:defRPr b="1" sz="1600"/>
            </a:lvl9pPr>
          </a:lstStyle>
          <a:p/>
        </p:txBody>
      </p:sp>
      <p:sp>
        <p:nvSpPr>
          <p:cNvPr id="52" name="Google Shape;52;p38"/>
          <p:cNvSpPr txBox="1"/>
          <p:nvPr>
            <p:ph idx="4" type="body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7660" lvl="0" marL="4572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1pPr>
            <a:lvl2pPr indent="-304800" lvl="1" marL="914400" algn="l">
              <a:spcBef>
                <a:spcPts val="400"/>
              </a:spcBef>
              <a:spcAft>
                <a:spcPts val="0"/>
              </a:spcAft>
              <a:buSzPts val="1200"/>
              <a:buChar char="❑"/>
              <a:defRPr sz="2000"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 sz="1800"/>
            </a:lvl3pPr>
            <a:lvl4pPr indent="-299719" lvl="3" marL="1828800" algn="l">
              <a:spcBef>
                <a:spcPts val="320"/>
              </a:spcBef>
              <a:spcAft>
                <a:spcPts val="0"/>
              </a:spcAft>
              <a:buSzPts val="1120"/>
              <a:buChar char="❑"/>
              <a:defRPr sz="1600"/>
            </a:lvl4pPr>
            <a:lvl5pPr indent="-304800" lvl="4" marL="22860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5pPr>
            <a:lvl6pPr indent="-304800" lvl="5" marL="27432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6pPr>
            <a:lvl7pPr indent="-304800" lvl="6" marL="32004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7pPr>
            <a:lvl8pPr indent="-304800" lvl="7" marL="36576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8pPr>
            <a:lvl9pPr indent="-304800" lvl="8" marL="4114800" algn="l">
              <a:spcBef>
                <a:spcPts val="320"/>
              </a:spcBef>
              <a:spcAft>
                <a:spcPts val="0"/>
              </a:spcAft>
              <a:buSzPts val="1200"/>
              <a:buChar char="▪"/>
              <a:defRPr sz="1600"/>
            </a:lvl9pPr>
          </a:lstStyle>
          <a:p/>
        </p:txBody>
      </p:sp>
      <p:sp>
        <p:nvSpPr>
          <p:cNvPr id="53" name="Google Shape;53;p38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4" name="Google Shape;54;p38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5" name="Google Shape;55;p38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9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8" name="Google Shape;58;p39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9" name="Google Shape;59;p39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0"/>
          <p:cNvSpPr txBox="1"/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40"/>
          <p:cNvSpPr txBox="1"/>
          <p:nvPr>
            <p:ph idx="1" type="body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35280" lvl="1" marL="914400" algn="l">
              <a:spcBef>
                <a:spcPts val="560"/>
              </a:spcBef>
              <a:spcAft>
                <a:spcPts val="0"/>
              </a:spcAft>
              <a:buSzPts val="1680"/>
              <a:buChar char="❑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7500" lvl="3" marL="1828800" algn="l">
              <a:spcBef>
                <a:spcPts val="400"/>
              </a:spcBef>
              <a:spcAft>
                <a:spcPts val="0"/>
              </a:spcAft>
              <a:buSzPts val="1400"/>
              <a:buChar char="❑"/>
              <a:defRPr sz="2000"/>
            </a:lvl4pPr>
            <a:lvl5pPr indent="-323850" lvl="4" marL="228600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5pPr>
            <a:lvl6pPr indent="-323850" lvl="5" marL="274320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6pPr>
            <a:lvl7pPr indent="-323850" lvl="6" marL="320040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7pPr>
            <a:lvl8pPr indent="-323850" lvl="7" marL="365760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8pPr>
            <a:lvl9pPr indent="-323850" lvl="8" marL="4114800" algn="l">
              <a:spcBef>
                <a:spcPts val="400"/>
              </a:spcBef>
              <a:spcAft>
                <a:spcPts val="0"/>
              </a:spcAft>
              <a:buSzPts val="1500"/>
              <a:buChar char="▪"/>
              <a:defRPr sz="2000"/>
            </a:lvl9pPr>
          </a:lstStyle>
          <a:p/>
        </p:txBody>
      </p:sp>
      <p:sp>
        <p:nvSpPr>
          <p:cNvPr id="63" name="Google Shape;63;p40"/>
          <p:cNvSpPr txBox="1"/>
          <p:nvPr>
            <p:ph idx="2" type="body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72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/>
        </p:txBody>
      </p:sp>
      <p:sp>
        <p:nvSpPr>
          <p:cNvPr id="64" name="Google Shape;64;p40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5" name="Google Shape;65;p40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6" name="Google Shape;66;p40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1"/>
          <p:cNvSpPr txBox="1"/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41"/>
          <p:cNvSpPr/>
          <p:nvPr>
            <p:ph idx="2" type="pic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41"/>
          <p:cNvSpPr txBox="1"/>
          <p:nvPr>
            <p:ph idx="1" type="body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72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/>
        </p:txBody>
      </p:sp>
      <p:sp>
        <p:nvSpPr>
          <p:cNvPr id="71" name="Google Shape;71;p41"/>
          <p:cNvSpPr txBox="1"/>
          <p:nvPr>
            <p:ph idx="10" type="dt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2" name="Google Shape;72;p41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3" name="Google Shape;73;p41"/>
          <p:cNvSpPr txBox="1"/>
          <p:nvPr>
            <p:ph idx="12" type="sldNum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ctr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2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defRPr>
            </a:lvl9pPr>
          </a:lstStyle>
          <a:p/>
        </p:txBody>
      </p:sp>
      <p:sp>
        <p:nvSpPr>
          <p:cNvPr id="11" name="Google Shape;11;p32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417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00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1440"/>
              <a:buFont typeface="Noto Sans Symbols"/>
              <a:buChar char="❑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115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861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260"/>
              <a:buFont typeface="Noto Sans Symbols"/>
              <a:buChar char="❑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4325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Noto Sans Symbols"/>
              <a:buChar char="▪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2385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2385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2385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2385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2"/>
          <p:cNvSpPr/>
          <p:nvPr/>
        </p:nvSpPr>
        <p:spPr>
          <a:xfrm>
            <a:off x="508000" y="228600"/>
            <a:ext cx="10972800" cy="609600"/>
          </a:xfrm>
          <a:custGeom>
            <a:rect b="b" l="l" r="r" t="t"/>
            <a:pathLst>
              <a:path extrusionOk="0" h="1000" w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3" name="Google Shape;13;p32"/>
          <p:cNvCxnSpPr/>
          <p:nvPr/>
        </p:nvCxnSpPr>
        <p:spPr>
          <a:xfrm>
            <a:off x="609600" y="6766560"/>
            <a:ext cx="109728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" name="Google Shape;14;p3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582400" y="6366415"/>
            <a:ext cx="509261" cy="42754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Relationship Id="rId4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png"/><Relationship Id="rId4" Type="http://schemas.openxmlformats.org/officeDocument/2006/relationships/image" Target="../media/image33.png"/><Relationship Id="rId5" Type="http://schemas.openxmlformats.org/officeDocument/2006/relationships/image" Target="../media/image2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jpg"/><Relationship Id="rId4" Type="http://schemas.openxmlformats.org/officeDocument/2006/relationships/image" Target="../media/image3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Relationship Id="rId4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4.png"/><Relationship Id="rId4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"/>
          <p:cNvSpPr txBox="1"/>
          <p:nvPr>
            <p:ph type="ctrTitle"/>
          </p:nvPr>
        </p:nvSpPr>
        <p:spPr>
          <a:xfrm>
            <a:off x="1219203" y="1524000"/>
            <a:ext cx="10598727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Reconsidering Bifocals in the </a:t>
            </a:r>
            <a:br>
              <a:rPr b="0" i="0" lang="en-US" sz="40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</a:br>
            <a:r>
              <a:rPr b="0" i="0" lang="en-US" sz="4000" u="none" cap="none" strike="noStrike">
                <a:solidFill>
                  <a:schemeClr val="dk2"/>
                </a:solidFill>
                <a:latin typeface="Garamond"/>
                <a:ea typeface="Garamond"/>
                <a:cs typeface="Garamond"/>
                <a:sym typeface="Garamond"/>
              </a:rPr>
              <a:t>Management of Accommodative Esotropia</a:t>
            </a:r>
            <a:endParaRPr b="0" i="0" sz="4267" u="none" cap="none" strike="noStrike">
              <a:solidFill>
                <a:schemeClr val="dk2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96" name="Google Shape;96;p1"/>
          <p:cNvSpPr txBox="1"/>
          <p:nvPr>
            <p:ph idx="1" type="subTitle"/>
          </p:nvPr>
        </p:nvSpPr>
        <p:spPr>
          <a:xfrm>
            <a:off x="2641600" y="4028662"/>
            <a:ext cx="8737600" cy="1998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20"/>
              <a:buFont typeface="Noto Sans Symbols"/>
              <a:buNone/>
            </a:pPr>
            <a:r>
              <a:rPr lang="en-US"/>
              <a:t>David G. Hunter, MD, PhD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rPr lang="en-US" sz="1600"/>
              <a:t>Ophthalmologist-in-Chief and Richard M. Robb Chair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rPr lang="en-US" sz="1600"/>
              <a:t>Boston Children’s Hospital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rPr lang="en-US" sz="1600"/>
              <a:t>Professor and Vice Chair of Ophthalmology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rPr lang="en-US" sz="1600"/>
              <a:t>Harvard Medical School</a:t>
            </a:r>
            <a:endParaRPr sz="1600"/>
          </a:p>
        </p:txBody>
      </p:sp>
      <p:pic>
        <p:nvPicPr>
          <p:cNvPr id="97" name="Google Shape;9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5893" y="4555587"/>
            <a:ext cx="1318443" cy="110687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"/>
          <p:cNvSpPr/>
          <p:nvPr/>
        </p:nvSpPr>
        <p:spPr>
          <a:xfrm>
            <a:off x="2819135" y="27451"/>
            <a:ext cx="690308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Postgraduate Course in Strabismus</a:t>
            </a:r>
            <a:endParaRPr/>
          </a:p>
        </p:txBody>
      </p:sp>
      <p:pic>
        <p:nvPicPr>
          <p:cNvPr descr="New Orleans Academy of Ophthalmology" id="99" name="Google Shape;9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0377" y="180672"/>
            <a:ext cx="891824" cy="890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Prognosis</a:t>
            </a:r>
            <a:endParaRPr/>
          </a:p>
        </p:txBody>
      </p:sp>
      <p:sp>
        <p:nvSpPr>
          <p:cNvPr id="209" name="Google Shape;209;p11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Peripheral fusion in about 70% of patients with accommodative esotropia.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High-grade stereopsis is maintained in about a 25%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More likely if ET treated before it became constant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More likely in patients not needing bifocals or surgery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Most patients continue to need glasses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Important to optimize alignment and maintain regular follow-up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Role of bifocals</a:t>
            </a:r>
            <a:endParaRPr/>
          </a:p>
        </p:txBody>
      </p:sp>
      <p:sp>
        <p:nvSpPr>
          <p:cNvPr id="215" name="Google Shape;215;p12"/>
          <p:cNvSpPr txBox="1"/>
          <p:nvPr>
            <p:ph idx="1" type="body"/>
          </p:nvPr>
        </p:nvSpPr>
        <p:spPr>
          <a:xfrm>
            <a:off x="609600" y="1056640"/>
            <a:ext cx="10972800" cy="5306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Long assumed to be standard of care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Reason: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To preserve/promote fusion at near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Prerequisites: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Patient must have good control at distance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Manifest esotropia at near that improves with additional plus power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If no fusion or no improvement with additional power, there is no indication for bifocals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If bifocals improve alignment at near, it makes sense to use them, but what is the evidence that bifocals improve outcomes? </a:t>
            </a:r>
            <a:endParaRPr/>
          </a:p>
        </p:txBody>
      </p:sp>
      <p:pic>
        <p:nvPicPr>
          <p:cNvPr id="216" name="Google Shape;21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45358" y="485001"/>
            <a:ext cx="2563454" cy="305423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2"/>
          <p:cNvSpPr/>
          <p:nvPr/>
        </p:nvSpPr>
        <p:spPr>
          <a:xfrm>
            <a:off x="7777536" y="6378463"/>
            <a:ext cx="4301447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https://toddlerglasses.files.wordpress.com/2012/09/eyes02.jpg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3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Bifocals are standard of care</a:t>
            </a:r>
            <a:endParaRPr/>
          </a:p>
        </p:txBody>
      </p:sp>
      <p:pic>
        <p:nvPicPr>
          <p:cNvPr id="223" name="Google Shape;22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4531" y="1184855"/>
            <a:ext cx="4554292" cy="3180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85613" y="3409413"/>
            <a:ext cx="7886700" cy="27051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25" name="Google Shape;225;p13"/>
          <p:cNvSpPr/>
          <p:nvPr/>
        </p:nvSpPr>
        <p:spPr>
          <a:xfrm rot="1749216">
            <a:off x="5484241" y="2718892"/>
            <a:ext cx="5947172" cy="707886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4000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is the evidence?</a:t>
            </a:r>
            <a:endParaRPr b="0" sz="4000" cap="non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4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Previous studies of bifocal outcomes</a:t>
            </a:r>
            <a:endParaRPr/>
          </a:p>
        </p:txBody>
      </p:sp>
      <p:sp>
        <p:nvSpPr>
          <p:cNvPr id="231" name="Google Shape;231;p14"/>
          <p:cNvSpPr txBox="1"/>
          <p:nvPr>
            <p:ph idx="1" type="body"/>
          </p:nvPr>
        </p:nvSpPr>
        <p:spPr>
          <a:xfrm>
            <a:off x="609599" y="1316866"/>
            <a:ext cx="5437032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Two studies by Pratt-Johnson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Can J Ophthalmol &amp; JPOS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/>
              <a:t>1984/1985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/>
              <a:t>Total 99 patients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Non-randomized, retrospective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Parents chose treatment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Minimum follow-up 8 years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Surgical patients excluded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45 bifocals, 54 no bifocals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  <p:sp>
        <p:nvSpPr>
          <p:cNvPr id="232" name="Google Shape;232;p14"/>
          <p:cNvSpPr txBox="1"/>
          <p:nvPr>
            <p:ph idx="2" type="body"/>
          </p:nvPr>
        </p:nvSpPr>
        <p:spPr>
          <a:xfrm>
            <a:off x="6197599" y="1316866"/>
            <a:ext cx="5549641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Identical sensory outcomes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87% achieved peripheral fusion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4-6% with central fusion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14 decompensated during treatment and </a:t>
            </a:r>
            <a:r>
              <a:rPr i="1" lang="en-US"/>
              <a:t>required surgery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9 (20%) in bifocals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5 (11%) in no bifocals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  <p:pic>
        <p:nvPicPr>
          <p:cNvPr descr="Image result for john pratt-johnson" id="233" name="Google Shape;233;p14"/>
          <p:cNvPicPr preferRelativeResize="0"/>
          <p:nvPr/>
        </p:nvPicPr>
        <p:blipFill rotWithShape="1">
          <a:blip r:embed="rId3">
            <a:alphaModFix/>
          </a:blip>
          <a:srcRect b="43107" l="18362" r="22594" t="3016"/>
          <a:stretch/>
        </p:blipFill>
        <p:spPr>
          <a:xfrm>
            <a:off x="6634065" y="1316866"/>
            <a:ext cx="1231641" cy="1334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5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Opposing opinions</a:t>
            </a:r>
            <a:endParaRPr/>
          </a:p>
        </p:txBody>
      </p:sp>
      <p:sp>
        <p:nvSpPr>
          <p:cNvPr id="239" name="Google Shape;239;p15"/>
          <p:cNvSpPr txBox="1"/>
          <p:nvPr>
            <p:ph idx="1" type="body"/>
          </p:nvPr>
        </p:nvSpPr>
        <p:spPr>
          <a:xfrm>
            <a:off x="609600" y="1248390"/>
            <a:ext cx="9000931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Lambert 2001 review article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“Even though Pratt-Johnson and Tillman were unable to demonstrate an improved sensory outcome in a small retrospective case review of non-refractive accommodative esotropes wearing bifocals, [we] continue to use them … on the premise that achieving normal ocular alignment in the distance and at near will improve the motor and sensory outcome….”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Von Noorden 1978 study (94 patients, no controls)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Advocates bifocals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But 15% lost fusion despite therapy! </a:t>
            </a:r>
            <a:endParaRPr/>
          </a:p>
        </p:txBody>
      </p:sp>
      <p:pic>
        <p:nvPicPr>
          <p:cNvPr id="240" name="Google Shape;24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95588" y="1512724"/>
            <a:ext cx="1600200" cy="21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94032" y="4198775"/>
            <a:ext cx="1604865" cy="2006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6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Boston Children’s study</a:t>
            </a:r>
            <a:endParaRPr/>
          </a:p>
        </p:txBody>
      </p:sp>
      <p:sp>
        <p:nvSpPr>
          <p:cNvPr id="247" name="Google Shape;247;p16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Objective:  To assess whether stereopsis outcomes of patients with accommodative esotropia with high AC/A were improved after treatment with bifocal glasses compared to single vision lenses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Design:  Retrospective cohort study 2006-2014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Setting:  Patients seen in the department of Ophthalmology at Boston Children’s Hospital between 2006 and 2014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  <p:sp>
        <p:nvSpPr>
          <p:cNvPr id="248" name="Google Shape;248;p16"/>
          <p:cNvSpPr txBox="1"/>
          <p:nvPr/>
        </p:nvSpPr>
        <p:spPr>
          <a:xfrm>
            <a:off x="6212016" y="6135548"/>
            <a:ext cx="394709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Katelyn MacNeil, OC(C)</a:t>
            </a:r>
            <a:endParaRPr/>
          </a:p>
        </p:txBody>
      </p:sp>
      <p:pic>
        <p:nvPicPr>
          <p:cNvPr id="249" name="Google Shape;24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76306" y="4952974"/>
            <a:ext cx="1018514" cy="11228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childrenshospital.org/%7E/media/directory/physicians/whitman_mary.ashx?h=155&amp;la=en&amp;w=120" id="250" name="Google Shape;250;p16"/>
          <p:cNvPicPr preferRelativeResize="0"/>
          <p:nvPr/>
        </p:nvPicPr>
        <p:blipFill rotWithShape="1">
          <a:blip r:embed="rId4">
            <a:alphaModFix/>
          </a:blip>
          <a:srcRect b="11564" l="0" r="0" t="0"/>
          <a:stretch/>
        </p:blipFill>
        <p:spPr>
          <a:xfrm>
            <a:off x="4220587" y="4952974"/>
            <a:ext cx="982991" cy="112287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6"/>
          <p:cNvSpPr txBox="1"/>
          <p:nvPr/>
        </p:nvSpPr>
        <p:spPr>
          <a:xfrm>
            <a:off x="2738534" y="6135548"/>
            <a:ext cx="394709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Mary Whitman, MD, PhD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7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Participants</a:t>
            </a:r>
            <a:endParaRPr/>
          </a:p>
        </p:txBody>
      </p:sp>
      <p:sp>
        <p:nvSpPr>
          <p:cNvPr id="257" name="Google Shape;257;p17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Patients with accommodative ET with high AC/A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Distance angle with correction (Dcc) ≤10</a:t>
            </a:r>
            <a:r>
              <a:rPr baseline="30000" lang="en-US"/>
              <a:t>Δ</a:t>
            </a:r>
            <a:r>
              <a:rPr lang="en-US"/>
              <a:t>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Near angle (Ncc) 10</a:t>
            </a:r>
            <a:r>
              <a:rPr baseline="30000" lang="en-US"/>
              <a:t>Δ</a:t>
            </a:r>
            <a:r>
              <a:rPr lang="en-US"/>
              <a:t> greater than distance angle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Evidence of improved deviation at near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Stereopsis (Titmus), fusion (W4D), or improved near angle w/+3.00 lenses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At least 4 years of follow-up records at our department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Exclusion criteria: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Prior strabismus surgery, developmental disorders, myopia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8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Outcome measures</a:t>
            </a:r>
            <a:endParaRPr/>
          </a:p>
        </p:txBody>
      </p:sp>
      <p:sp>
        <p:nvSpPr>
          <p:cNvPr id="263" name="Google Shape;263;p18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Main outcome measures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Stereopsis at final follow-up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Difference in stereopsis between initial and final visits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Progression to strabismus surgery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Secondary outcomes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Final near and distance deviations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9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Results</a:t>
            </a:r>
            <a:endParaRPr/>
          </a:p>
        </p:txBody>
      </p:sp>
      <p:sp>
        <p:nvSpPr>
          <p:cNvPr id="270" name="Google Shape;270;p19"/>
          <p:cNvSpPr txBox="1"/>
          <p:nvPr>
            <p:ph idx="1" type="body"/>
          </p:nvPr>
        </p:nvSpPr>
        <p:spPr>
          <a:xfrm>
            <a:off x="609600" y="1248390"/>
            <a:ext cx="9075313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180 patients (treated by 9 different ophthalmologists) met inclusion criteria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77 used bifocals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103 used single vision lenses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Average follow-up 4.3 years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Similar distribution of </a:t>
            </a:r>
            <a:br>
              <a:rPr lang="en-US"/>
            </a:br>
            <a:r>
              <a:rPr lang="en-US"/>
              <a:t>age, sex, initial visual acuity, </a:t>
            </a:r>
            <a:br>
              <a:rPr lang="en-US"/>
            </a:br>
            <a:r>
              <a:rPr lang="en-US"/>
              <a:t>and amblyopia</a:t>
            </a:r>
            <a:endParaRPr/>
          </a:p>
        </p:txBody>
      </p:sp>
      <p:pic>
        <p:nvPicPr>
          <p:cNvPr id="271" name="Google Shape;27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07109" y="2202934"/>
            <a:ext cx="6036061" cy="2555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0"/>
          <p:cNvSpPr txBox="1"/>
          <p:nvPr>
            <p:ph type="title"/>
          </p:nvPr>
        </p:nvSpPr>
        <p:spPr>
          <a:xfrm>
            <a:off x="609600" y="260216"/>
            <a:ext cx="10972800" cy="851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/>
              <a:t>Bifocals did not improve final stereopsis </a:t>
            </a:r>
            <a:endParaRPr/>
          </a:p>
        </p:txBody>
      </p:sp>
      <p:sp>
        <p:nvSpPr>
          <p:cNvPr id="278" name="Google Shape;278;p20"/>
          <p:cNvSpPr txBox="1"/>
          <p:nvPr>
            <p:ph idx="1" type="body"/>
          </p:nvPr>
        </p:nvSpPr>
        <p:spPr>
          <a:xfrm>
            <a:off x="609600" y="1257721"/>
            <a:ext cx="10972800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Final mean stereopsis was roughly 100”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Predictors that were significantly associated with improved stereopsis in either group: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Better initial stereopsis (p &lt; 0.001)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Smaller initial distance deviation (p=0.005)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  <p:pic>
        <p:nvPicPr>
          <p:cNvPr id="279" name="Google Shape;27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5510" y="3702676"/>
            <a:ext cx="7756389" cy="274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Should we be prescribing bifocals to children with accommodative esotropia? </a:t>
            </a:r>
            <a:endParaRPr/>
          </a:p>
        </p:txBody>
      </p:sp>
      <p:sp>
        <p:nvSpPr>
          <p:cNvPr id="105" name="Google Shape;105;p3"/>
          <p:cNvSpPr txBox="1"/>
          <p:nvPr>
            <p:ph idx="1" type="body"/>
          </p:nvPr>
        </p:nvSpPr>
        <p:spPr>
          <a:xfrm>
            <a:off x="609600" y="2003461"/>
            <a:ext cx="10972800" cy="4636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Overview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Clinical features / pathophysiology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Review indications for bifocals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Treatment strategies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/>
              <a:t>What is the standard of care and why?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/>
              <a:t>What is the evidence for and against?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Outcomes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1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Bifocals increased risk of surgery </a:t>
            </a:r>
            <a:br>
              <a:rPr lang="en-US" sz="4800"/>
            </a:br>
            <a:endParaRPr sz="4800"/>
          </a:p>
        </p:txBody>
      </p:sp>
      <p:sp>
        <p:nvSpPr>
          <p:cNvPr id="286" name="Google Shape;286;p21"/>
          <p:cNvSpPr txBox="1"/>
          <p:nvPr>
            <p:ph idx="1" type="body"/>
          </p:nvPr>
        </p:nvSpPr>
        <p:spPr>
          <a:xfrm>
            <a:off x="609600" y="1248390"/>
            <a:ext cx="6757115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16 patients had strabismus surgery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12 in bifocal group (15.6%)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4 in single vision group (3.9%)</a:t>
            </a:r>
            <a:endParaRPr/>
          </a:p>
          <a:p>
            <a:pPr indent="-350838" lvl="2" marL="1022350" rtl="0" algn="l">
              <a:spcBef>
                <a:spcPts val="360"/>
              </a:spcBef>
              <a:spcAft>
                <a:spcPts val="0"/>
              </a:spcAft>
              <a:buSzPts val="1170"/>
              <a:buChar char="■"/>
            </a:pPr>
            <a:r>
              <a:rPr lang="en-US" sz="1800"/>
              <a:t>Unadjusted odds ratio of 4.6 (p=0.008)  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Surgical patients tended to be younger and have larger initial deviations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Adjusted odds ratio (after controlling for age and initial deviation) was 3.6 (p=0.04)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All patients requiring surgery progressed to surgery because of decompensation of their distance deviation to greater than 10</a:t>
            </a:r>
            <a:r>
              <a:rPr baseline="30000" lang="en-US" sz="2400"/>
              <a:t>Δ</a:t>
            </a:r>
            <a:endParaRPr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400"/>
          </a:p>
        </p:txBody>
      </p:sp>
      <p:pic>
        <p:nvPicPr>
          <p:cNvPr id="287" name="Google Shape;28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82496" y="2260242"/>
            <a:ext cx="3705567" cy="27245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2"/>
          <p:cNvSpPr txBox="1"/>
          <p:nvPr>
            <p:ph type="title"/>
          </p:nvPr>
        </p:nvSpPr>
        <p:spPr>
          <a:xfrm>
            <a:off x="609599" y="277814"/>
            <a:ext cx="11103735" cy="851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/>
              <a:t>Bifocals increased near deviation at follow-up </a:t>
            </a:r>
            <a:endParaRPr/>
          </a:p>
        </p:txBody>
      </p:sp>
      <p:sp>
        <p:nvSpPr>
          <p:cNvPr id="294" name="Google Shape;294;p22"/>
          <p:cNvSpPr txBox="1"/>
          <p:nvPr>
            <p:ph idx="1" type="body"/>
          </p:nvPr>
        </p:nvSpPr>
        <p:spPr>
          <a:xfrm>
            <a:off x="609600" y="1248390"/>
            <a:ext cx="6956738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Average deviation at near (after 4y follow-up)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Bifocals ET 22.0</a:t>
            </a:r>
            <a:r>
              <a:rPr baseline="30000" lang="en-US"/>
              <a:t>Δ</a:t>
            </a:r>
            <a:r>
              <a:rPr lang="en-US"/>
              <a:t> ± 14.9</a:t>
            </a:r>
            <a:r>
              <a:rPr baseline="30000" lang="en-US"/>
              <a:t>Δ</a:t>
            </a:r>
            <a:r>
              <a:rPr lang="en-US"/>
              <a:t> (median 20</a:t>
            </a:r>
            <a:r>
              <a:rPr baseline="30000" lang="en-US"/>
              <a:t>Δ</a:t>
            </a:r>
            <a:r>
              <a:rPr lang="en-US"/>
              <a:t>)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Single vision ET 14.4</a:t>
            </a:r>
            <a:r>
              <a:rPr baseline="30000" lang="en-US"/>
              <a:t>Δ</a:t>
            </a:r>
            <a:r>
              <a:rPr lang="en-US"/>
              <a:t> ± 10.5</a:t>
            </a:r>
            <a:r>
              <a:rPr baseline="30000" lang="en-US"/>
              <a:t>Δ</a:t>
            </a:r>
            <a:r>
              <a:rPr lang="en-US"/>
              <a:t> (median 14</a:t>
            </a:r>
            <a:r>
              <a:rPr baseline="30000" lang="en-US"/>
              <a:t>Δ</a:t>
            </a:r>
            <a:r>
              <a:rPr lang="en-US"/>
              <a:t>)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Near deviation 5.6</a:t>
            </a:r>
            <a:r>
              <a:rPr baseline="30000" lang="en-US"/>
              <a:t>Δ</a:t>
            </a:r>
            <a:r>
              <a:rPr lang="en-US"/>
              <a:t> &gt; for bifocal group)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After controlling for age and initial deviations, bifocal patients had near deviations 4</a:t>
            </a:r>
            <a:r>
              <a:rPr baseline="30000" lang="en-US"/>
              <a:t>Δ</a:t>
            </a:r>
            <a:r>
              <a:rPr lang="en-US"/>
              <a:t> greater than those with single lenses at final follow-up (p=0.02) 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  <p:pic>
        <p:nvPicPr>
          <p:cNvPr descr="ttp://www.aaojournal.org/cms/attachment/2050985051/2059188616/gr2_lrg.jpg" id="295" name="Google Shape;295;p22"/>
          <p:cNvPicPr preferRelativeResize="0"/>
          <p:nvPr/>
        </p:nvPicPr>
        <p:blipFill rotWithShape="1">
          <a:blip r:embed="rId3">
            <a:alphaModFix/>
          </a:blip>
          <a:srcRect b="0" l="51378" r="0" t="0"/>
          <a:stretch/>
        </p:blipFill>
        <p:spPr>
          <a:xfrm>
            <a:off x="7817477" y="2150772"/>
            <a:ext cx="3985474" cy="29566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3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Eliminating confounders did not change the results</a:t>
            </a:r>
            <a:endParaRPr/>
          </a:p>
        </p:txBody>
      </p:sp>
      <p:grpSp>
        <p:nvGrpSpPr>
          <p:cNvPr id="301" name="Google Shape;301;p23"/>
          <p:cNvGrpSpPr/>
          <p:nvPr/>
        </p:nvGrpSpPr>
        <p:grpSpPr>
          <a:xfrm>
            <a:off x="1101012" y="1536636"/>
            <a:ext cx="5066524" cy="3676244"/>
            <a:chOff x="1101012" y="1536636"/>
            <a:chExt cx="5066524" cy="3676244"/>
          </a:xfrm>
        </p:grpSpPr>
        <p:grpSp>
          <p:nvGrpSpPr>
            <p:cNvPr id="302" name="Google Shape;302;p23"/>
            <p:cNvGrpSpPr/>
            <p:nvPr/>
          </p:nvGrpSpPr>
          <p:grpSpPr>
            <a:xfrm>
              <a:off x="1101012" y="1735494"/>
              <a:ext cx="5066524" cy="3477386"/>
              <a:chOff x="1101012" y="1735494"/>
              <a:chExt cx="5066524" cy="3477386"/>
            </a:xfrm>
          </p:grpSpPr>
          <p:pic>
            <p:nvPicPr>
              <p:cNvPr descr="ttp://www.aaojournal.org/cms/attachment/2050985051/2059188615/gr3_lrg.jpg" id="303" name="Google Shape;303;p23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49264" t="0"/>
              <a:stretch/>
            </p:blipFill>
            <p:spPr>
              <a:xfrm>
                <a:off x="1234494" y="1867436"/>
                <a:ext cx="4933042" cy="334544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4" name="Google Shape;304;p23"/>
              <p:cNvSpPr/>
              <p:nvPr/>
            </p:nvSpPr>
            <p:spPr>
              <a:xfrm>
                <a:off x="1101012" y="1735494"/>
                <a:ext cx="391886" cy="447473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Times New Roman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5" name="Google Shape;305;p23"/>
            <p:cNvSpPr txBox="1"/>
            <p:nvPr/>
          </p:nvSpPr>
          <p:spPr>
            <a:xfrm>
              <a:off x="2698124" y="1536636"/>
              <a:ext cx="3116687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Eliminating all patients who progressed to surgery</a:t>
              </a:r>
              <a:endParaRPr/>
            </a:p>
          </p:txBody>
        </p:sp>
      </p:grpSp>
      <p:grpSp>
        <p:nvGrpSpPr>
          <p:cNvPr id="306" name="Google Shape;306;p23"/>
          <p:cNvGrpSpPr/>
          <p:nvPr/>
        </p:nvGrpSpPr>
        <p:grpSpPr>
          <a:xfrm>
            <a:off x="6217302" y="1536636"/>
            <a:ext cx="4802666" cy="3676244"/>
            <a:chOff x="6217302" y="1536636"/>
            <a:chExt cx="4802666" cy="3676244"/>
          </a:xfrm>
        </p:grpSpPr>
        <p:grpSp>
          <p:nvGrpSpPr>
            <p:cNvPr id="307" name="Google Shape;307;p23"/>
            <p:cNvGrpSpPr/>
            <p:nvPr/>
          </p:nvGrpSpPr>
          <p:grpSpPr>
            <a:xfrm>
              <a:off x="6217302" y="1735494"/>
              <a:ext cx="4802666" cy="3477386"/>
              <a:chOff x="6217302" y="1735494"/>
              <a:chExt cx="4802666" cy="3477386"/>
            </a:xfrm>
          </p:grpSpPr>
          <p:pic>
            <p:nvPicPr>
              <p:cNvPr descr="ttp://www.aaojournal.org/cms/attachment/2050985051/2059188615/gr3_lrg.jpg" id="308" name="Google Shape;308;p23"/>
              <p:cNvPicPr preferRelativeResize="0"/>
              <p:nvPr/>
            </p:nvPicPr>
            <p:blipFill rotWithShape="1">
              <a:blip r:embed="rId3">
                <a:alphaModFix/>
              </a:blip>
              <a:srcRect b="0" l="53388" r="0" t="0"/>
              <a:stretch/>
            </p:blipFill>
            <p:spPr>
              <a:xfrm>
                <a:off x="6487885" y="1867436"/>
                <a:ext cx="4532083" cy="334544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9" name="Google Shape;309;p23"/>
              <p:cNvSpPr/>
              <p:nvPr/>
            </p:nvSpPr>
            <p:spPr>
              <a:xfrm>
                <a:off x="6217302" y="1735494"/>
                <a:ext cx="391886" cy="447473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None/>
                </a:pPr>
                <a:r>
                  <a:rPr b="0" i="0" lang="en-US" sz="1800" u="none" cap="none" strike="noStrik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endParaRPr/>
              </a:p>
            </p:txBody>
          </p:sp>
        </p:grpSp>
        <p:sp>
          <p:nvSpPr>
            <p:cNvPr id="310" name="Google Shape;310;p23"/>
            <p:cNvSpPr txBox="1"/>
            <p:nvPr/>
          </p:nvSpPr>
          <p:spPr>
            <a:xfrm>
              <a:off x="7463307" y="1536636"/>
              <a:ext cx="3416926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Restricting only to patients who were orthophoric at distance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4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Eliminating confounders did not change the results</a:t>
            </a:r>
            <a:endParaRPr/>
          </a:p>
        </p:txBody>
      </p:sp>
      <p:pic>
        <p:nvPicPr>
          <p:cNvPr id="316" name="Google Shape;316;p24"/>
          <p:cNvPicPr preferRelativeResize="0"/>
          <p:nvPr/>
        </p:nvPicPr>
        <p:blipFill rotWithShape="1">
          <a:blip r:embed="rId3">
            <a:alphaModFix/>
          </a:blip>
          <a:srcRect b="0" l="0" r="0" t="9280"/>
          <a:stretch/>
        </p:blipFill>
        <p:spPr>
          <a:xfrm>
            <a:off x="2072136" y="1461751"/>
            <a:ext cx="8047728" cy="4847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5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Bifocals vs. single vision lenses</a:t>
            </a:r>
            <a:endParaRPr/>
          </a:p>
        </p:txBody>
      </p:sp>
      <p:sp>
        <p:nvSpPr>
          <p:cNvPr id="323" name="Google Shape;323;p25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No difference in final stereopsis between groups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Stereo did improve in both groups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/>
              <a:t>Gives false anecdotal assurance to either camp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Patients treated with bifocals had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4-fold increased risk of requiring surgical intervention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Greater near deviation at final follow-up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Patients treated with single vision lenses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Demonstrated a trend of diminishing near angle at the final follow-up 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6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Retrospective Limitations</a:t>
            </a:r>
            <a:endParaRPr/>
          </a:p>
        </p:txBody>
      </p:sp>
      <p:sp>
        <p:nvSpPr>
          <p:cNvPr id="330" name="Google Shape;330;p26"/>
          <p:cNvSpPr txBox="1"/>
          <p:nvPr>
            <p:ph idx="1" type="body"/>
          </p:nvPr>
        </p:nvSpPr>
        <p:spPr>
          <a:xfrm>
            <a:off x="609600" y="1248390"/>
            <a:ext cx="8273143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The usual cautions about retrospective studies apply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We attempted to control for all confounding differences statistically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We performed extensive subgroup analyses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Inclusion of patients with an initial deviation of greater than 20Δ 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Exclusion of surgical cases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Exclusion of patients orthophoric at distance.  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Subdividing patients orthophoric though near add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Despite all such efforts, results remained unchanged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Caveat: We did not titrate bifocal strength</a:t>
            </a:r>
            <a:endParaRPr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400"/>
          </a:p>
        </p:txBody>
      </p:sp>
      <p:pic>
        <p:nvPicPr>
          <p:cNvPr descr="Image result for bifocals" id="331" name="Google Shape;33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56914" y="538065"/>
            <a:ext cx="2634343" cy="2634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7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Finally published! </a:t>
            </a:r>
            <a:endParaRPr/>
          </a:p>
        </p:txBody>
      </p:sp>
      <p:pic>
        <p:nvPicPr>
          <p:cNvPr id="337" name="Google Shape;33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32579" y="4223511"/>
            <a:ext cx="5072834" cy="185397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338" name="Google Shape;33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3608" y="4397195"/>
            <a:ext cx="3459040" cy="75330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339" name="Google Shape;339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54521" y="1341628"/>
            <a:ext cx="8915400" cy="249555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8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John Pratt-Johnson: Similar Conclusion</a:t>
            </a:r>
            <a:endParaRPr/>
          </a:p>
        </p:txBody>
      </p:sp>
      <p:sp>
        <p:nvSpPr>
          <p:cNvPr id="345" name="Google Shape;345;p28"/>
          <p:cNvSpPr txBox="1"/>
          <p:nvPr>
            <p:ph idx="1" type="body"/>
          </p:nvPr>
        </p:nvSpPr>
        <p:spPr>
          <a:xfrm>
            <a:off x="609600" y="1285712"/>
            <a:ext cx="10972800" cy="53409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“Bifocals offer little advantage versus no-bifocals </a:t>
            </a:r>
            <a:br>
              <a:rPr lang="en-US"/>
            </a:br>
            <a:r>
              <a:rPr lang="en-US"/>
              <a:t>in the management of an esotropia with a high </a:t>
            </a:r>
            <a:br>
              <a:rPr lang="en-US"/>
            </a:br>
            <a:r>
              <a:rPr lang="en-US"/>
              <a:t>AC/A ratio problem…”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His surgical rate was 20% in bifocals, 11% in single vision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My only indication for bifocals is accommodative insufficiency</a:t>
            </a:r>
            <a:endParaRPr/>
          </a:p>
        </p:txBody>
      </p:sp>
      <p:pic>
        <p:nvPicPr>
          <p:cNvPr descr="Image result for john pratt-johnson" id="346" name="Google Shape;34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46636" y="1128979"/>
            <a:ext cx="1661918" cy="1973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59369" y="3708050"/>
            <a:ext cx="3059864" cy="271712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8"/>
          <p:cNvSpPr/>
          <p:nvPr/>
        </p:nvSpPr>
        <p:spPr>
          <a:xfrm>
            <a:off x="2885687" y="6503536"/>
            <a:ext cx="60960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https://www.action.org.uk/our-research/real-stories/henrys-story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Why would bifocals be harmful?</a:t>
            </a:r>
            <a:endParaRPr/>
          </a:p>
        </p:txBody>
      </p:sp>
      <p:sp>
        <p:nvSpPr>
          <p:cNvPr id="355" name="Google Shape;355;p29"/>
          <p:cNvSpPr txBox="1"/>
          <p:nvPr>
            <p:ph idx="1" type="body"/>
          </p:nvPr>
        </p:nvSpPr>
        <p:spPr>
          <a:xfrm>
            <a:off x="609599" y="1474237"/>
            <a:ext cx="10232572" cy="5115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Dinner table hypothesis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In single vision lenses, fusion </a:t>
            </a:r>
            <a:br>
              <a:rPr lang="en-US"/>
            </a:br>
            <a:r>
              <a:rPr lang="en-US"/>
              <a:t>still occurs at medium and </a:t>
            </a:r>
            <a:br>
              <a:rPr lang="en-US"/>
            </a:br>
            <a:r>
              <a:rPr lang="en-US"/>
              <a:t>long distances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Patients must continue to </a:t>
            </a:r>
            <a:br>
              <a:rPr lang="en-US"/>
            </a:br>
            <a:r>
              <a:rPr lang="en-US"/>
              <a:t>“manage” AC/A ratio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Bifocals eliminate the need to </a:t>
            </a:r>
            <a:br>
              <a:rPr lang="en-US"/>
            </a:br>
            <a:r>
              <a:rPr lang="en-US"/>
              <a:t>sustain fusional divergence at </a:t>
            </a:r>
            <a:br>
              <a:rPr lang="en-US"/>
            </a:br>
            <a:r>
              <a:rPr lang="en-US"/>
              <a:t>near, depriving patients of an important adaptive mechanism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Thus, my patient’s mom saw more crossing in bifocals </a:t>
            </a:r>
            <a:br>
              <a:rPr lang="en-US"/>
            </a:br>
            <a:r>
              <a:rPr lang="en-US"/>
              <a:t>(at dinner table distance)</a:t>
            </a:r>
            <a:endParaRPr/>
          </a:p>
        </p:txBody>
      </p:sp>
      <p:pic>
        <p:nvPicPr>
          <p:cNvPr descr="Image result for family at dinner" id="356" name="Google Shape;35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1248390"/>
            <a:ext cx="5772150" cy="3190875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29"/>
          <p:cNvSpPr/>
          <p:nvPr/>
        </p:nvSpPr>
        <p:spPr>
          <a:xfrm>
            <a:off x="9369204" y="6450825"/>
            <a:ext cx="23851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https://www.k4j.org/dinner-q-and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0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Eliminating bifocals could save ~$3 million annually</a:t>
            </a:r>
            <a:endParaRPr/>
          </a:p>
        </p:txBody>
      </p:sp>
      <p:sp>
        <p:nvSpPr>
          <p:cNvPr id="363" name="Google Shape;363;p30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Prevalence of esotropia: 2%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36% of these patients have accommodative ET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/>
              <a:t>50% of those have the convergence excess type</a:t>
            </a:r>
            <a:endParaRPr/>
          </a:p>
          <a:p>
            <a:pPr indent="-315913" lvl="3" marL="1339850" rtl="0" algn="l">
              <a:spcBef>
                <a:spcPts val="360"/>
              </a:spcBef>
              <a:spcAft>
                <a:spcPts val="0"/>
              </a:spcAft>
              <a:buSzPts val="1260"/>
              <a:buChar char="❑"/>
            </a:pPr>
            <a:r>
              <a:rPr lang="en-US"/>
              <a:t>Thus, 0.36% of all children &lt;6 years qualify for bifocals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20 million children aged 1-6 years in the US today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Thus, 72,000 children (or 14,400 per year) are candidates for bifocals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Bifocals add at least $60 to the cost of lenses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Total additional cost of bifocals could be $864,000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If 4x increase in surgery is borne out, bifocals could cause 400 additional surgeries (15% vs. 4%) annually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$5028/surgery translates to savings of $2,000,000</a:t>
            </a:r>
            <a:endParaRPr/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Case</a:t>
            </a:r>
            <a:endParaRPr/>
          </a:p>
        </p:txBody>
      </p:sp>
      <p:sp>
        <p:nvSpPr>
          <p:cNvPr id="111" name="Google Shape;111;p4"/>
          <p:cNvSpPr txBox="1"/>
          <p:nvPr>
            <p:ph idx="1" type="body"/>
          </p:nvPr>
        </p:nvSpPr>
        <p:spPr>
          <a:xfrm>
            <a:off x="609600" y="1056640"/>
            <a:ext cx="10972800" cy="5306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4-year-old girl presents for follow-up of accommodative</a:t>
            </a:r>
            <a:br>
              <a:rPr lang="en-US" sz="2800"/>
            </a:br>
            <a:r>
              <a:rPr lang="en-US" sz="2800"/>
              <a:t> esotropia in full hyperopic correction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With correction, no strabismus at distance; ET 15 at near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Orthophoric with improved stereo at near with +3.00 lenses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Bifocals prescribed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1 month later mom returns for urgent visit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“The eyes are worse than ever”</a:t>
            </a:r>
            <a:endParaRPr/>
          </a:p>
          <a:p>
            <a:pPr indent="-350838" lvl="2" marL="1022350" rtl="0" algn="l">
              <a:spcBef>
                <a:spcPts val="400"/>
              </a:spcBef>
              <a:spcAft>
                <a:spcPts val="0"/>
              </a:spcAft>
              <a:buSzPts val="1300"/>
              <a:buChar char="■"/>
            </a:pPr>
            <a:r>
              <a:rPr lang="en-US" sz="2000"/>
              <a:t>Examination: No change in measurements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Bifocals discontinued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Subjective alignment improved; objective unchanged </a:t>
            </a:r>
            <a:endParaRPr/>
          </a:p>
        </p:txBody>
      </p:sp>
      <p:pic>
        <p:nvPicPr>
          <p:cNvPr id="112" name="Google Shape;11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29906" y="369819"/>
            <a:ext cx="1758894" cy="2095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1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Conclusions about bifocal wear</a:t>
            </a:r>
            <a:endParaRPr/>
          </a:p>
        </p:txBody>
      </p:sp>
      <p:sp>
        <p:nvSpPr>
          <p:cNvPr id="370" name="Google Shape;370;p31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Control at distance is adequate for </a:t>
            </a:r>
            <a:br>
              <a:rPr lang="en-US" sz="2400"/>
            </a:br>
            <a:r>
              <a:rPr lang="en-US" sz="2400"/>
              <a:t>development of stereopsis 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Even if a large deviation persists at near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No evidence that bifocals improve outcomes </a:t>
            </a:r>
            <a:br>
              <a:rPr lang="en-US" sz="2400"/>
            </a:br>
            <a:r>
              <a:rPr lang="en-US" sz="2400"/>
              <a:t>in children with high AC/A accommodative esotropia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Bifocals may increase surgical rates </a:t>
            </a:r>
            <a:endParaRPr/>
          </a:p>
          <a:p>
            <a:pPr indent="-325438" lvl="1" marL="669925" rtl="0" algn="l">
              <a:spcBef>
                <a:spcPts val="400"/>
              </a:spcBef>
              <a:spcAft>
                <a:spcPts val="0"/>
              </a:spcAft>
              <a:buSzPts val="1200"/>
              <a:buChar char="❑"/>
            </a:pPr>
            <a:r>
              <a:rPr lang="en-US" sz="2000"/>
              <a:t>Associated with persistence of a larger near angle of esotropia over time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lang="en-US" sz="2400"/>
              <a:t>Treating patients with accommodative esotropia and high AC/A with single vision lenses, not bifocals, will reduce the cost and complexity of care while maintaining or possibly improving quality of treatment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SzPts val="1560"/>
              <a:buChar char="■"/>
            </a:pPr>
            <a:r>
              <a:rPr b="1" i="1" lang="en-US" sz="2400"/>
              <a:t>A prospective, randomized, controlled trial could pay for itself in just a few years</a:t>
            </a:r>
            <a:endParaRPr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400"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400"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400"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sz="2400"/>
          </a:p>
        </p:txBody>
      </p:sp>
      <p:pic>
        <p:nvPicPr>
          <p:cNvPr descr="http://www.aapos.org/client_data/files/2011/_376_bifocal.jpg" id="371" name="Google Shape;371;p31"/>
          <p:cNvPicPr preferRelativeResize="0"/>
          <p:nvPr/>
        </p:nvPicPr>
        <p:blipFill rotWithShape="1">
          <a:blip r:embed="rId3">
            <a:alphaModFix/>
          </a:blip>
          <a:srcRect b="9798" l="0" r="0" t="0"/>
          <a:stretch/>
        </p:blipFill>
        <p:spPr>
          <a:xfrm>
            <a:off x="8896645" y="302299"/>
            <a:ext cx="1637265" cy="2344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Definition of accommodative esotropia</a:t>
            </a:r>
            <a:endParaRPr/>
          </a:p>
        </p:txBody>
      </p:sp>
      <p:sp>
        <p:nvSpPr>
          <p:cNvPr id="118" name="Google Shape;118;p5"/>
          <p:cNvSpPr txBox="1"/>
          <p:nvPr>
            <p:ph idx="1" type="body"/>
          </p:nvPr>
        </p:nvSpPr>
        <p:spPr>
          <a:xfrm>
            <a:off x="609600" y="1168401"/>
            <a:ext cx="6304908" cy="54716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Manifest esotropia in the setting </a:t>
            </a:r>
            <a:br>
              <a:rPr lang="en-US"/>
            </a:br>
            <a:r>
              <a:rPr lang="en-US"/>
              <a:t>of accommodative effort that is </a:t>
            </a:r>
            <a:br>
              <a:rPr lang="en-US"/>
            </a:br>
            <a:r>
              <a:rPr lang="en-US"/>
              <a:t>fully eliminated by optical correction 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“Refractive esotropia” - in the setting of moderate to high hyperopia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/>
              <a:t>“Non-refractive accommodative esotropia” – in the setting of low hyperopia, but with a high accommodative convergence to accommodation (AC/A) relationship</a:t>
            </a:r>
            <a:endParaRPr/>
          </a:p>
        </p:txBody>
      </p:sp>
      <p:pic>
        <p:nvPicPr>
          <p:cNvPr descr="C:\Photos\Saved\Patients\Archive\P1020260.JPG" id="119" name="Google Shape;119;p5"/>
          <p:cNvPicPr preferRelativeResize="0"/>
          <p:nvPr/>
        </p:nvPicPr>
        <p:blipFill rotWithShape="1">
          <a:blip r:embed="rId3">
            <a:alphaModFix/>
          </a:blip>
          <a:srcRect b="24521" l="-1301" r="-912" t="16543"/>
          <a:stretch/>
        </p:blipFill>
        <p:spPr>
          <a:xfrm>
            <a:off x="7369220" y="2024420"/>
            <a:ext cx="3709359" cy="16045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Photos\Saved\Patients\Archive\P1020259.JPG" id="120" name="Google Shape;120;p5"/>
          <p:cNvPicPr preferRelativeResize="0"/>
          <p:nvPr/>
        </p:nvPicPr>
        <p:blipFill rotWithShape="1">
          <a:blip r:embed="rId4">
            <a:alphaModFix/>
          </a:blip>
          <a:srcRect b="25192" l="0" r="7420" t="19571"/>
          <a:stretch/>
        </p:blipFill>
        <p:spPr>
          <a:xfrm>
            <a:off x="7391485" y="1972662"/>
            <a:ext cx="3738852" cy="1673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9968" y="3901116"/>
            <a:ext cx="821522" cy="870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6"/>
          <p:cNvGrpSpPr/>
          <p:nvPr/>
        </p:nvGrpSpPr>
        <p:grpSpPr>
          <a:xfrm>
            <a:off x="9430671" y="4209032"/>
            <a:ext cx="1232283" cy="870650"/>
            <a:chOff x="9430671" y="4209032"/>
            <a:chExt cx="1232283" cy="870650"/>
          </a:xfrm>
        </p:grpSpPr>
        <p:pic>
          <p:nvPicPr>
            <p:cNvPr id="128" name="Google Shape;128;p6"/>
            <p:cNvPicPr preferRelativeResize="0"/>
            <p:nvPr/>
          </p:nvPicPr>
          <p:blipFill rotWithShape="1">
            <a:blip r:embed="rId3">
              <a:alphaModFix amt="51000"/>
            </a:blip>
            <a:srcRect b="0" l="0" r="0" t="0"/>
            <a:stretch/>
          </p:blipFill>
          <p:spPr>
            <a:xfrm>
              <a:off x="9430671" y="4209032"/>
              <a:ext cx="821522" cy="870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6"/>
            <p:cNvPicPr preferRelativeResize="0"/>
            <p:nvPr/>
          </p:nvPicPr>
          <p:blipFill rotWithShape="1">
            <a:blip r:embed="rId3">
              <a:alphaModFix amt="50000"/>
            </a:blip>
            <a:srcRect b="0" l="0" r="0" t="0"/>
            <a:stretch/>
          </p:blipFill>
          <p:spPr>
            <a:xfrm>
              <a:off x="9841432" y="4209032"/>
              <a:ext cx="821522" cy="8706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0" name="Google Shape;130;p6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Pathophysiology of accommodative esotropia</a:t>
            </a:r>
            <a:endParaRPr/>
          </a:p>
        </p:txBody>
      </p:sp>
      <p:grpSp>
        <p:nvGrpSpPr>
          <p:cNvPr id="131" name="Google Shape;131;p6"/>
          <p:cNvGrpSpPr/>
          <p:nvPr/>
        </p:nvGrpSpPr>
        <p:grpSpPr>
          <a:xfrm>
            <a:off x="1156589" y="2415533"/>
            <a:ext cx="7986583" cy="2534204"/>
            <a:chOff x="826" y="1816706"/>
            <a:chExt cx="7986583" cy="2534204"/>
          </a:xfrm>
        </p:grpSpPr>
        <p:sp>
          <p:nvSpPr>
            <p:cNvPr id="132" name="Google Shape;132;p6"/>
            <p:cNvSpPr/>
            <p:nvPr/>
          </p:nvSpPr>
          <p:spPr>
            <a:xfrm>
              <a:off x="826" y="2479055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6"/>
            <p:cNvSpPr txBox="1"/>
            <p:nvPr/>
          </p:nvSpPr>
          <p:spPr>
            <a:xfrm>
              <a:off x="23318" y="2501547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Hyperopia blurs image</a:t>
              </a:r>
              <a:endParaRPr/>
            </a:p>
          </p:txBody>
        </p:sp>
        <p:sp>
          <p:nvSpPr>
            <p:cNvPr id="134" name="Google Shape;134;p6"/>
            <p:cNvSpPr/>
            <p:nvPr/>
          </p:nvSpPr>
          <p:spPr>
            <a:xfrm rot="-2829178">
              <a:off x="1392183" y="2520645"/>
              <a:ext cx="903401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654E8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6"/>
            <p:cNvSpPr txBox="1"/>
            <p:nvPr/>
          </p:nvSpPr>
          <p:spPr>
            <a:xfrm rot="-2829178">
              <a:off x="1821299" y="2509266"/>
              <a:ext cx="45170" cy="451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Times New Roman"/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" name="Google Shape;136;p6"/>
            <p:cNvSpPr/>
            <p:nvPr/>
          </p:nvSpPr>
          <p:spPr>
            <a:xfrm>
              <a:off x="2151060" y="1816706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6"/>
            <p:cNvSpPr txBox="1"/>
            <p:nvPr/>
          </p:nvSpPr>
          <p:spPr>
            <a:xfrm>
              <a:off x="2173552" y="1839198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No effort to accommodate</a:t>
              </a:r>
              <a:endParaRPr/>
            </a:p>
          </p:txBody>
        </p:sp>
        <p:sp>
          <p:nvSpPr>
            <p:cNvPr id="138" name="Google Shape;138;p6"/>
            <p:cNvSpPr/>
            <p:nvPr/>
          </p:nvSpPr>
          <p:spPr>
            <a:xfrm>
              <a:off x="3686942" y="2189471"/>
              <a:ext cx="2752913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6"/>
            <p:cNvSpPr txBox="1"/>
            <p:nvPr/>
          </p:nvSpPr>
          <p:spPr>
            <a:xfrm>
              <a:off x="4994576" y="2131854"/>
              <a:ext cx="137645" cy="1376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50"/>
                <a:buFont typeface="Times New Roman"/>
                <a:buNone/>
              </a:pPr>
              <a:r>
                <a:t/>
              </a:r>
              <a:endParaRPr sz="105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" name="Google Shape;140;p6"/>
            <p:cNvSpPr/>
            <p:nvPr/>
          </p:nvSpPr>
          <p:spPr>
            <a:xfrm>
              <a:off x="6439856" y="1816706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6"/>
            <p:cNvSpPr txBox="1"/>
            <p:nvPr/>
          </p:nvSpPr>
          <p:spPr>
            <a:xfrm>
              <a:off x="6462348" y="1839198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b="1"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Orthotropia with ametropic amblyopia</a:t>
              </a:r>
              <a:endParaRPr/>
            </a:p>
          </p:txBody>
        </p:sp>
        <p:sp>
          <p:nvSpPr>
            <p:cNvPr id="142" name="Google Shape;142;p6"/>
            <p:cNvSpPr/>
            <p:nvPr/>
          </p:nvSpPr>
          <p:spPr>
            <a:xfrm rot="2829178">
              <a:off x="1392183" y="3182994"/>
              <a:ext cx="903401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654E8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6"/>
            <p:cNvSpPr txBox="1"/>
            <p:nvPr/>
          </p:nvSpPr>
          <p:spPr>
            <a:xfrm rot="2829178">
              <a:off x="1821299" y="3171615"/>
              <a:ext cx="45170" cy="451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Times New Roman"/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" name="Google Shape;144;p6"/>
            <p:cNvSpPr/>
            <p:nvPr/>
          </p:nvSpPr>
          <p:spPr>
            <a:xfrm>
              <a:off x="2151060" y="3141404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6"/>
            <p:cNvSpPr txBox="1"/>
            <p:nvPr/>
          </p:nvSpPr>
          <p:spPr>
            <a:xfrm>
              <a:off x="2173552" y="3163896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Accommodative effort and convergence</a:t>
              </a:r>
              <a:endParaRPr/>
            </a:p>
          </p:txBody>
        </p:sp>
        <p:sp>
          <p:nvSpPr>
            <p:cNvPr id="146" name="Google Shape;146;p6"/>
            <p:cNvSpPr/>
            <p:nvPr/>
          </p:nvSpPr>
          <p:spPr>
            <a:xfrm rot="-2044582">
              <a:off x="3622257" y="3303096"/>
              <a:ext cx="753429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6"/>
            <p:cNvSpPr txBox="1"/>
            <p:nvPr/>
          </p:nvSpPr>
          <p:spPr>
            <a:xfrm rot="-2044582">
              <a:off x="3980136" y="3295466"/>
              <a:ext cx="37671" cy="376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Times New Roman"/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4311001" y="2719259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6"/>
            <p:cNvSpPr txBox="1"/>
            <p:nvPr/>
          </p:nvSpPr>
          <p:spPr>
            <a:xfrm>
              <a:off x="4333493" y="2741751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Good fusional divergence</a:t>
              </a:r>
              <a:endParaRPr/>
            </a:p>
          </p:txBody>
        </p:sp>
        <p:sp>
          <p:nvSpPr>
            <p:cNvPr id="150" name="Google Shape;150;p6"/>
            <p:cNvSpPr/>
            <p:nvPr/>
          </p:nvSpPr>
          <p:spPr>
            <a:xfrm rot="-110382">
              <a:off x="5846727" y="3082313"/>
              <a:ext cx="604957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6"/>
            <p:cNvSpPr txBox="1"/>
            <p:nvPr/>
          </p:nvSpPr>
          <p:spPr>
            <a:xfrm rot="-110382">
              <a:off x="6134081" y="3078395"/>
              <a:ext cx="30247" cy="302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Times New Roman"/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6451528" y="2699838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6"/>
            <p:cNvSpPr txBox="1"/>
            <p:nvPr/>
          </p:nvSpPr>
          <p:spPr>
            <a:xfrm>
              <a:off x="6474020" y="2722330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b="1"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Orthotropia or esophoria</a:t>
              </a:r>
              <a:endParaRPr b="1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" name="Google Shape;154;p6"/>
            <p:cNvSpPr/>
            <p:nvPr/>
          </p:nvSpPr>
          <p:spPr>
            <a:xfrm rot="2142401">
              <a:off x="3615829" y="3734951"/>
              <a:ext cx="756577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6"/>
            <p:cNvSpPr txBox="1"/>
            <p:nvPr/>
          </p:nvSpPr>
          <p:spPr>
            <a:xfrm rot="2142401">
              <a:off x="3975204" y="3727243"/>
              <a:ext cx="37828" cy="378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Times New Roman"/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4301294" y="3582970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6"/>
            <p:cNvSpPr txBox="1"/>
            <p:nvPr/>
          </p:nvSpPr>
          <p:spPr>
            <a:xfrm>
              <a:off x="4323786" y="3605462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Poor fusional divergence or high AC/A</a:t>
              </a:r>
              <a:endParaRPr/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5837176" y="3955734"/>
              <a:ext cx="614352" cy="22412"/>
            </a:xfrm>
            <a:custGeom>
              <a:rect b="b" l="l" r="r" t="t"/>
              <a:pathLst>
                <a:path extrusionOk="0" h="120000" w="12000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6"/>
            <p:cNvSpPr txBox="1"/>
            <p:nvPr/>
          </p:nvSpPr>
          <p:spPr>
            <a:xfrm>
              <a:off x="6128993" y="3951582"/>
              <a:ext cx="30717" cy="307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700" spcFirstLastPara="1" rIns="1270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Times New Roman"/>
                <a:buNone/>
              </a:pPr>
              <a:r>
                <a:t/>
              </a:r>
              <a:endParaRPr sz="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6451528" y="3582970"/>
              <a:ext cx="1535881" cy="767940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25400">
              <a:solidFill>
                <a:srgbClr val="715A9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6"/>
            <p:cNvSpPr txBox="1"/>
            <p:nvPr/>
          </p:nvSpPr>
          <p:spPr>
            <a:xfrm>
              <a:off x="6474020" y="3605462"/>
              <a:ext cx="1490897" cy="7229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875" lIns="8875" spcFirstLastPara="1" rIns="8875" wrap="square" tIns="88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Times New Roman"/>
                <a:buNone/>
              </a:pPr>
              <a:r>
                <a:rPr b="1" lang="en-US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Accommodative ET</a:t>
              </a:r>
              <a:endParaRPr/>
            </a:p>
          </p:txBody>
        </p:sp>
      </p:grpSp>
      <p:pic>
        <p:nvPicPr>
          <p:cNvPr id="162" name="Google Shape;16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40736" y="3262182"/>
            <a:ext cx="821522" cy="87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40736" y="2315332"/>
            <a:ext cx="821522" cy="87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9968" y="3901116"/>
            <a:ext cx="821522" cy="870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6"/>
          <p:cNvSpPr txBox="1"/>
          <p:nvPr/>
        </p:nvSpPr>
        <p:spPr>
          <a:xfrm>
            <a:off x="609600" y="1168401"/>
            <a:ext cx="10972800" cy="54716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■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most common form of childhood strabismus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1820"/>
              <a:buFont typeface="Noto Sans Symbols"/>
              <a:buChar char="■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Typical onset at age 2</a:t>
            </a:r>
            <a:endParaRPr/>
          </a:p>
        </p:txBody>
      </p:sp>
      <p:sp>
        <p:nvSpPr>
          <p:cNvPr id="166" name="Google Shape;166;p6"/>
          <p:cNvSpPr/>
          <p:nvPr/>
        </p:nvSpPr>
        <p:spPr>
          <a:xfrm>
            <a:off x="609600" y="5562855"/>
            <a:ext cx="10866634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25438" lvl="1" marL="669925" marR="0" rtl="0" algn="l">
              <a:spcBef>
                <a:spcPts val="0"/>
              </a:spcBef>
              <a:spcAft>
                <a:spcPts val="0"/>
              </a:spcAft>
              <a:buClr>
                <a:srgbClr val="3B812F"/>
              </a:buClr>
              <a:buSzPts val="1200"/>
              <a:buFont typeface="Noto Sans Symbols"/>
              <a:buChar char="❑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“Refractive esotropia” - in the setting of moderate to high hyperopia</a:t>
            </a:r>
            <a:endParaRPr/>
          </a:p>
          <a:p>
            <a:pPr indent="-325438" lvl="1" marL="669925" marR="0" rtl="0" algn="l">
              <a:spcBef>
                <a:spcPts val="400"/>
              </a:spcBef>
              <a:spcAft>
                <a:spcPts val="0"/>
              </a:spcAft>
              <a:buClr>
                <a:srgbClr val="3B812F"/>
              </a:buClr>
              <a:buSzPts val="1200"/>
              <a:buFont typeface="Noto Sans Symbols"/>
              <a:buChar char="❑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“Non-refractive accommodative esotropia” – in the setting of low hyperopia, but with a high accommodative convergence to accommodation (AC/A) relationship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7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Evaluation</a:t>
            </a:r>
            <a:endParaRPr/>
          </a:p>
        </p:txBody>
      </p:sp>
      <p:sp>
        <p:nvSpPr>
          <p:cNvPr id="172" name="Google Shape;172;p7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Visual acuity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Amblyopia unusual at presentation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Stereopsis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Typically preserved with correction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Motility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Comitant deviation with no A or V pattern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ET may or may not be greater at near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 sz="2800"/>
              <a:t>Cycloplegic refraction</a:t>
            </a:r>
            <a:endParaRPr/>
          </a:p>
          <a:p>
            <a:pPr indent="-325438" lvl="1" marL="669925" rtl="0" algn="l">
              <a:spcBef>
                <a:spcPts val="480"/>
              </a:spcBef>
              <a:spcAft>
                <a:spcPts val="0"/>
              </a:spcAft>
              <a:buSzPts val="1440"/>
              <a:buChar char="❑"/>
            </a:pPr>
            <a:r>
              <a:rPr lang="en-US" sz="2400"/>
              <a:t>Need full cyclopegia</a:t>
            </a:r>
            <a:endParaRPr sz="2400"/>
          </a:p>
        </p:txBody>
      </p:sp>
      <p:pic>
        <p:nvPicPr>
          <p:cNvPr descr="C:\My Documents\David\TEACHING\Pedioph\Sensorial adaptation lecture\Titmus fly 1.jpg" id="173" name="Google Shape;17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12219" y="1760036"/>
            <a:ext cx="2905175" cy="2069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Dynamic Retinoscopy</a:t>
            </a:r>
            <a:endParaRPr/>
          </a:p>
        </p:txBody>
      </p:sp>
      <p:sp>
        <p:nvSpPr>
          <p:cNvPr id="179" name="Google Shape;179;p8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Quick evaluation of accommodation</a:t>
            </a:r>
            <a:endParaRPr/>
          </a:p>
        </p:txBody>
      </p:sp>
      <p:pic>
        <p:nvPicPr>
          <p:cNvPr descr="C:\My Documents\David\PROJECTS\PAPERS\Dynamic RNS\P1030315.JPG" id="180" name="Google Shape;18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02978" y="2622178"/>
            <a:ext cx="3225894" cy="2419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47298" y="2622178"/>
            <a:ext cx="5585927" cy="3723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Follow-up</a:t>
            </a:r>
            <a:endParaRPr/>
          </a:p>
        </p:txBody>
      </p:sp>
      <p:sp>
        <p:nvSpPr>
          <p:cNvPr id="187" name="Google Shape;187;p9"/>
          <p:cNvSpPr txBox="1"/>
          <p:nvPr>
            <p:ph idx="1" type="body"/>
          </p:nvPr>
        </p:nvSpPr>
        <p:spPr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Continue to give the plus power required to </a:t>
            </a:r>
            <a:br>
              <a:rPr lang="en-US"/>
            </a:br>
            <a:r>
              <a:rPr lang="en-US"/>
              <a:t>maintain fusion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At every follow-up visit I check alignment and stereo with </a:t>
            </a:r>
            <a:br>
              <a:rPr lang="en-US"/>
            </a:br>
            <a:r>
              <a:rPr lang="en-US"/>
              <a:t>-1.00 lenses over the current prescription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SzPts val="1820"/>
              <a:buChar char="■"/>
            </a:pPr>
            <a:r>
              <a:rPr lang="en-US"/>
              <a:t>Then perform cycloplegic refraction and adjust power accordingly</a:t>
            </a:r>
            <a:endParaRPr/>
          </a:p>
        </p:txBody>
      </p:sp>
      <p:pic>
        <p:nvPicPr>
          <p:cNvPr descr="http://farm9.staticflickr.com/8017/7544456428_cd9e9309b9_z.jpg" id="188" name="Google Shape;18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79926" y="443782"/>
            <a:ext cx="1398795" cy="2130276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9"/>
          <p:cNvSpPr txBox="1"/>
          <p:nvPr/>
        </p:nvSpPr>
        <p:spPr>
          <a:xfrm>
            <a:off x="9702948" y="2266281"/>
            <a:ext cx="1742739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Flickr.com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10"/>
          <p:cNvPicPr preferRelativeResize="0"/>
          <p:nvPr/>
        </p:nvPicPr>
        <p:blipFill rotWithShape="1">
          <a:blip r:embed="rId3">
            <a:alphaModFix/>
          </a:blip>
          <a:srcRect b="17483" l="62797" r="2523" t="68398"/>
          <a:stretch/>
        </p:blipFill>
        <p:spPr>
          <a:xfrm>
            <a:off x="4312977" y="3612275"/>
            <a:ext cx="2477462" cy="786763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10"/>
          <p:cNvSpPr txBox="1"/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Follow-up</a:t>
            </a:r>
            <a:endParaRPr/>
          </a:p>
        </p:txBody>
      </p:sp>
      <p:pic>
        <p:nvPicPr>
          <p:cNvPr id="196" name="Google Shape;196;p10"/>
          <p:cNvPicPr preferRelativeResize="0"/>
          <p:nvPr/>
        </p:nvPicPr>
        <p:blipFill rotWithShape="1">
          <a:blip r:embed="rId3">
            <a:alphaModFix/>
          </a:blip>
          <a:srcRect b="67967" l="12681" r="67522" t="7273"/>
          <a:stretch/>
        </p:blipFill>
        <p:spPr>
          <a:xfrm>
            <a:off x="2160304" y="3115675"/>
            <a:ext cx="1970065" cy="192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0"/>
          <p:cNvPicPr preferRelativeResize="0"/>
          <p:nvPr/>
        </p:nvPicPr>
        <p:blipFill rotWithShape="1">
          <a:blip r:embed="rId3">
            <a:alphaModFix/>
          </a:blip>
          <a:srcRect b="13578" l="10869" r="59138" t="72003"/>
          <a:stretch/>
        </p:blipFill>
        <p:spPr>
          <a:xfrm>
            <a:off x="4312976" y="3612274"/>
            <a:ext cx="2477462" cy="9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0"/>
          <p:cNvPicPr preferRelativeResize="0"/>
          <p:nvPr/>
        </p:nvPicPr>
        <p:blipFill rotWithShape="1">
          <a:blip r:embed="rId4">
            <a:alphaModFix/>
          </a:blip>
          <a:srcRect b="56411" l="0" r="58214" t="0"/>
          <a:stretch/>
        </p:blipFill>
        <p:spPr>
          <a:xfrm>
            <a:off x="2160304" y="1446570"/>
            <a:ext cx="1871831" cy="1547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0"/>
          <p:cNvPicPr preferRelativeResize="0"/>
          <p:nvPr/>
        </p:nvPicPr>
        <p:blipFill rotWithShape="1">
          <a:blip r:embed="rId4">
            <a:alphaModFix/>
          </a:blip>
          <a:srcRect b="2826" l="52464" r="0" t="73870"/>
          <a:stretch/>
        </p:blipFill>
        <p:spPr>
          <a:xfrm>
            <a:off x="4366767" y="1848020"/>
            <a:ext cx="2269864" cy="882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0"/>
          <p:cNvPicPr preferRelativeResize="0"/>
          <p:nvPr/>
        </p:nvPicPr>
        <p:blipFill rotWithShape="1">
          <a:blip r:embed="rId4">
            <a:alphaModFix/>
          </a:blip>
          <a:srcRect b="7713" l="2153" r="54518" t="71047"/>
          <a:stretch/>
        </p:blipFill>
        <p:spPr>
          <a:xfrm>
            <a:off x="4366767" y="1869535"/>
            <a:ext cx="2269863" cy="8821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1" name="Google Shape;201;p10"/>
          <p:cNvGrpSpPr/>
          <p:nvPr/>
        </p:nvGrpSpPr>
        <p:grpSpPr>
          <a:xfrm>
            <a:off x="4292504" y="1767606"/>
            <a:ext cx="5931743" cy="4044369"/>
            <a:chOff x="2768503" y="1767605"/>
            <a:chExt cx="5931743" cy="4044369"/>
          </a:xfrm>
        </p:grpSpPr>
        <p:pic>
          <p:nvPicPr>
            <p:cNvPr id="202" name="Google Shape;202;p1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768503" y="1767605"/>
              <a:ext cx="5931743" cy="40443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Google Shape;203;p10"/>
            <p:cNvSpPr txBox="1"/>
            <p:nvPr/>
          </p:nvSpPr>
          <p:spPr>
            <a:xfrm>
              <a:off x="6702023" y="5123703"/>
              <a:ext cx="1945787" cy="4308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Swan, 1983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DGH BCH blue">
  <a:themeElements>
    <a:clrScheme name="Office 2007-2010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2000-10-04T21:41:14Z</dcterms:created>
  <dc:creator>David G. Hunter</dc:creator>
</cp:coreProperties>
</file>